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1F687-9B56-47EF-B935-D526342DB39E}" v="1" dt="2026-04-10T16:01:35.600"/>
  </p1510:revLst>
</p1510:revInfo>
</file>

<file path=ppt/tableStyles.xml><?xml version="1.0" encoding="utf-8"?>
<a:tblStyleLst xmlns:a="http://schemas.openxmlformats.org/drawingml/2006/main" def="{A3DE1C17-C74E-478F-997C-0CEC20CE2ECA}">
  <a:tblStyle styleId="{A3DE1C17-C74E-478F-997C-0CEC20CE2E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2099fb91f_0_6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2099fb91f_0_6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reasons: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To influence people (as in previous example)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Because he/she is afraid of being wrong (e.g. putting less probability on below-normal in case the drought doesn’t happen) - this is very frequent and called hedging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Because he/she wants to trigger funding/action - this could be a form of corruption with FbF if we are not careful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Others?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2099fb91f_0_6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2099fb91f_0_6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42099fb91f_0_6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42099fb91f_0_6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42099fb91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42099fb91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42099fb91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42099fb91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 forecast per gridbox? For the average conditions across the gridbox? Does it apply to specific cities?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2099fb91f_0_3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42099fb91f_0_3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2099fb91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2099fb91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2099fb91f_0_7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42099fb91f_0_7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2099fb91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2099fb91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423161c8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423161c8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2e8d046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2e8d046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on: Why aren’t forecasts perfect?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simplifications include: resolution (averaging over a general location because we cannot model every single point with our computing limitations), parameterizations (estimations of processes that are too small for us to model - e.g. how do the molecules drag on each other and slow each other down - we just come up with an overall approximation for that); there is also uncertainty in initial conditions (exactly how did the water start out, was it already moving a little?)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42099fb91f_0_5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42099fb91f_0_5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423161c8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423161c8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423161c8b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423161c8b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23161c8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23161c8b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23161c8b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23161c8b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42099fb91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42099fb91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42099fb91f_0_4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42099fb91f_0_4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42099fb91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42099fb91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42099fb91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42099fb91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4232c0ff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4232c0ff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42099fb9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42099fb9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the forecasts are correct 60% of the time, is that good?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makes a forecast “good” (or even “correct”)?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can we measure goodness?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seasonal forecasts “good”?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232c0fffb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232c0fffb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See: http://iopscience.iop.org/article/10.1088/1748-9326/aab94a/meta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4232c0fff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4232c0fff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See: http://iopscience.iop.org/article/10.1088/1748-9326/aab94a/meta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232c0fffb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232c0fffb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NOAA - improvement in forecast skill for tropical cycloens in the Atlantic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4232c0fffb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4232c0fffb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4232c0ff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4232c0ff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map of many of the dams in the world - note that anywhere downstream of a dam should be able to forecast flooding because it is caused by humans releasing water - humans can pass the early warning before they release the water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42099fb91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42099fb91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one of the most famous examples of forecasts, although I changed the numbers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 good forecast?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2099fb91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2099fb91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2099fb91f_0_1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42099fb91f_0_1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42099fb91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42099fb91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we never forecasted anything, we would have gotten “more correct”! But with the forecast we would have actually saved lives 3 times. Is “number correct” really a good way of judging forecasts? This sparked a lot of scientific thinking on how to measure the “goodness” of a forecast.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2099fb91f_0_6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2099fb91f_0_6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consistency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42099fb9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42099fb9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0"/>
            <a:ext cx="9144000" cy="398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38350" y="4094725"/>
            <a:ext cx="7467300" cy="9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8" name="Google Shape;58;p14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4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4"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5"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7"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17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201" name="Google Shape;201;p17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7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685175" y="2731725"/>
            <a:ext cx="61200" cy="145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ctrTitle"/>
          </p:nvPr>
        </p:nvSpPr>
        <p:spPr>
          <a:xfrm>
            <a:off x="992425" y="2536400"/>
            <a:ext cx="3136800" cy="188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7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8">
    <p:bg>
      <p:bgPr>
        <a:solidFill>
          <a:srgbClr val="FFFFFF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0" y="0"/>
            <a:ext cx="9144000" cy="21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 txBox="1">
            <a:spLocks noGrp="1"/>
          </p:cNvSpPr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body" idx="1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9">
    <p:bg>
      <p:bgPr>
        <a:solidFill>
          <a:srgbClr val="FFFFFF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5037500" y="751050"/>
            <a:ext cx="3641400" cy="3641400"/>
          </a:xfrm>
          <a:prstGeom prst="rect">
            <a:avLst/>
          </a:pr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"/>
          <p:cNvSpPr txBox="1">
            <a:spLocks noGrp="1"/>
          </p:cNvSpPr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AUTOLAYOUT_10">
    <p:bg>
      <p:bgPr>
        <a:solidFill>
          <a:srgbClr val="FFFFFF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body" idx="1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0">
  <p:cSld name="AUTOLAYOUT_13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6" name="Google Shape;346;p21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7" name="Google Shape;347;p21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21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9">
  <p:cSld name="AUTOLAYOUT_14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2" name="Google Shape;352;p22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22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8">
  <p:cSld name="AUTOLAYOUT_17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" name="Google Shape;358;p23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9" name="Google Shape;359;p23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3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1">
  <p:cSld name="AUTOLAYOUT_18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4" name="Google Shape;364;p24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24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24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2">
  <p:cSld name="AUTOLAYOUT_19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0" name="Google Shape;370;p25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1" name="Google Shape;371;p25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25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3">
  <p:cSld name="AUTOLAYOUT_20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26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7" name="Google Shape;377;p26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26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4">
  <p:cSld name="AUTOLAYOUT_2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2" name="Google Shape;382;p27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27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5">
  <p:cSld name="AUTOLAYOUT_22">
    <p:bg>
      <p:bgPr>
        <a:solidFill>
          <a:srgbClr val="FFFF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8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9" name="Google Shape;389;p28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90" name="Google Shape;390;p28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28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6">
  <p:cSld name="AUTOLAYOUT_23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5" name="Google Shape;395;p29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6" name="Google Shape;396;p29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9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7">
  <p:cSld name="AUTOLAYOUT_24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>
            <a:off x="0" y="1681050"/>
            <a:ext cx="9144000" cy="17814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 txBox="1">
            <a:spLocks noGrp="1"/>
          </p:cNvSpPr>
          <p:nvPr>
            <p:ph type="ctrTitle"/>
          </p:nvPr>
        </p:nvSpPr>
        <p:spPr>
          <a:xfrm>
            <a:off x="311700" y="1957350"/>
            <a:ext cx="8520600" cy="122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8">
  <p:cSld name="AUTOLAYOUT_25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1"/>
          <p:cNvSpPr/>
          <p:nvPr/>
        </p:nvSpPr>
        <p:spPr>
          <a:xfrm>
            <a:off x="25" y="0"/>
            <a:ext cx="9143982" cy="327780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1"/>
          <p:cNvSpPr txBox="1">
            <a:spLocks noGrp="1"/>
          </p:cNvSpPr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9">
  <p:cSld name="AUTOLAYOUT_26">
    <p:bg>
      <p:bgPr>
        <a:solidFill>
          <a:srgbClr val="FFFFFF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0">
  <p:cSld name="AUTOLAYOUT_27">
    <p:bg>
      <p:bgPr>
        <a:solidFill>
          <a:srgbClr val="FFFFFF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/>
          <p:nvPr/>
        </p:nvSpPr>
        <p:spPr>
          <a:xfrm>
            <a:off x="7500" y="0"/>
            <a:ext cx="9132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5" name="Google Shape;415;p33"/>
          <p:cNvCxnSpPr/>
          <p:nvPr/>
        </p:nvCxnSpPr>
        <p:spPr>
          <a:xfrm>
            <a:off x="841350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33"/>
          <p:cNvCxnSpPr/>
          <p:nvPr/>
        </p:nvCxnSpPr>
        <p:spPr>
          <a:xfrm>
            <a:off x="8337675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33"/>
          <p:cNvSpPr/>
          <p:nvPr/>
        </p:nvSpPr>
        <p:spPr>
          <a:xfrm rot="-5400000">
            <a:off x="4327200" y="853550"/>
            <a:ext cx="483000" cy="427200"/>
          </a:xfrm>
          <a:prstGeom prst="hexagon">
            <a:avLst>
              <a:gd name="adj" fmla="val 28666"/>
              <a:gd name="vf" fmla="val 11547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3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33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1">
  <p:cSld name="AUTOLAYOUT_28">
    <p:bg>
      <p:bgPr>
        <a:solidFill>
          <a:srgbClr val="FFFFFF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4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4"/>
          <p:cNvSpPr/>
          <p:nvPr/>
        </p:nvSpPr>
        <p:spPr>
          <a:xfrm>
            <a:off x="2571825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4"/>
          <p:cNvSpPr txBox="1">
            <a:spLocks noGrp="1"/>
          </p:cNvSpPr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455A6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455A6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455A6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455A6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455A6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455A6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455A6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455A6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455A64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2">
  <p:cSld name="AUTOLAYOUT_29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F7F7F"/>
              </a:gs>
              <a:gs pos="78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5"/>
          <p:cNvSpPr/>
          <p:nvPr/>
        </p:nvSpPr>
        <p:spPr>
          <a:xfrm rot="10800000">
            <a:off x="3262212" y="0"/>
            <a:ext cx="1309800" cy="1088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5"/>
          <p:cNvSpPr/>
          <p:nvPr/>
        </p:nvSpPr>
        <p:spPr>
          <a:xfrm rot="10800000" flipH="1">
            <a:off x="4572012" y="0"/>
            <a:ext cx="1309800" cy="1088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5"/>
          <p:cNvSpPr/>
          <p:nvPr/>
        </p:nvSpPr>
        <p:spPr>
          <a:xfrm rot="10800000" flipH="1">
            <a:off x="4572012" y="0"/>
            <a:ext cx="1309800" cy="1088100"/>
          </a:xfrm>
          <a:prstGeom prst="rtTriangle">
            <a:avLst/>
          </a:prstGeom>
          <a:solidFill>
            <a:srgbClr val="000000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5"/>
          <p:cNvSpPr txBox="1">
            <a:spLocks noGrp="1"/>
          </p:cNvSpPr>
          <p:nvPr>
            <p:ph type="ctrTitle"/>
          </p:nvPr>
        </p:nvSpPr>
        <p:spPr>
          <a:xfrm>
            <a:off x="1130100" y="1742688"/>
            <a:ext cx="6883800" cy="165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OQ8MZcb2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 “good” forecast?</a:t>
            </a:r>
            <a:endParaRPr/>
          </a:p>
        </p:txBody>
      </p:sp>
      <p:sp>
        <p:nvSpPr>
          <p:cNvPr id="439" name="Google Shape;439;p36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45402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 skill and verification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based on Simon Mason, IRI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>
            <a:spLocks noGrp="1"/>
          </p:cNvSpPr>
          <p:nvPr>
            <p:ph type="ctrTitle"/>
          </p:nvPr>
        </p:nvSpPr>
        <p:spPr>
          <a:xfrm>
            <a:off x="311700" y="1957350"/>
            <a:ext cx="8520600" cy="12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When might a forecaster say something different from what he/she really thinks will happen?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makes a good forecast?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8" name="Google Shape;498;p46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Value</a:t>
            </a:r>
            <a:endParaRPr i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Quality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47"/>
          <p:cNvPicPr preferRelativeResize="0"/>
          <p:nvPr/>
        </p:nvPicPr>
        <p:blipFill rotWithShape="1">
          <a:blip r:embed="rId3">
            <a:alphaModFix/>
          </a:blip>
          <a:srcRect l="11867" r="11867"/>
          <a:stretch/>
        </p:blipFill>
        <p:spPr>
          <a:xfrm>
            <a:off x="3278400" y="0"/>
            <a:ext cx="5865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7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“good” forecast?</a:t>
            </a:r>
            <a:endParaRPr/>
          </a:p>
        </p:txBody>
      </p:sp>
      <p:sp>
        <p:nvSpPr>
          <p:cNvPr id="505" name="Google Shape;505;p47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Forecast: Laos will not get the Olympic gold medal for men’s downhill skiing.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Verification: This was not news.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Forecasts are most useful when there is some </a:t>
            </a:r>
            <a:r>
              <a:rPr lang="en" b="1"/>
              <a:t>uncertainty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8"/>
          <p:cNvPicPr preferRelativeResize="0"/>
          <p:nvPr/>
        </p:nvPicPr>
        <p:blipFill rotWithShape="1">
          <a:blip r:embed="rId3">
            <a:alphaModFix/>
          </a:blip>
          <a:srcRect l="11994" r="12001"/>
          <a:stretch/>
        </p:blipFill>
        <p:spPr>
          <a:xfrm>
            <a:off x="3278400" y="0"/>
            <a:ext cx="58656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8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“good” forecast?</a:t>
            </a:r>
            <a:endParaRPr/>
          </a:p>
        </p:txBody>
      </p:sp>
      <p:sp>
        <p:nvSpPr>
          <p:cNvPr id="512" name="Google Shape;512;p48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Forecast: The new Apple phone will do well when it is released.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Verification: What does “well” mean?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can’t verify the forecast if it is ambiguous. Forecasts need to be </a:t>
            </a:r>
            <a:r>
              <a:rPr lang="en" b="1"/>
              <a:t>specific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9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 forecasts</a:t>
            </a:r>
            <a:endParaRPr/>
          </a:p>
        </p:txBody>
      </p:sp>
      <p:sp>
        <p:nvSpPr>
          <p:cNvPr id="518" name="Google Shape;518;p49"/>
          <p:cNvSpPr txBox="1">
            <a:spLocks noGrp="1"/>
          </p:cNvSpPr>
          <p:nvPr>
            <p:ph type="body" idx="1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rainfall is above-normal in Manila, but below-normal in the south; is the forecast “good”?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does “normal-to-below-normal” mean?</a:t>
            </a:r>
            <a:endParaRPr/>
          </a:p>
        </p:txBody>
      </p:sp>
      <p:sp>
        <p:nvSpPr>
          <p:cNvPr id="519" name="Google Shape;519;p49"/>
          <p:cNvSpPr/>
          <p:nvPr/>
        </p:nvSpPr>
        <p:spPr>
          <a:xfrm>
            <a:off x="4232750" y="0"/>
            <a:ext cx="4911300" cy="5143500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9"/>
          <p:cNvSpPr/>
          <p:nvPr/>
        </p:nvSpPr>
        <p:spPr>
          <a:xfrm>
            <a:off x="3331550" y="0"/>
            <a:ext cx="5633700" cy="5143500"/>
          </a:xfrm>
          <a:prstGeom prst="parallelogram">
            <a:avLst>
              <a:gd name="adj" fmla="val 24220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1" name="Google Shape;521;p49"/>
          <p:cNvPicPr preferRelativeResize="0"/>
          <p:nvPr/>
        </p:nvPicPr>
        <p:blipFill rotWithShape="1">
          <a:blip r:embed="rId3">
            <a:alphaModFix/>
          </a:blip>
          <a:srcRect t="13726" b="13726"/>
          <a:stretch/>
        </p:blipFill>
        <p:spPr>
          <a:xfrm>
            <a:off x="3562350" y="0"/>
            <a:ext cx="5581800" cy="5143500"/>
          </a:xfrm>
          <a:prstGeom prst="parallelogram">
            <a:avLst>
              <a:gd name="adj" fmla="val 2368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50"/>
          <p:cNvPicPr preferRelativeResize="0"/>
          <p:nvPr/>
        </p:nvPicPr>
        <p:blipFill rotWithShape="1">
          <a:blip r:embed="rId3">
            <a:alphaModFix/>
          </a:blip>
          <a:srcRect l="15810" r="15810"/>
          <a:stretch/>
        </p:blipFill>
        <p:spPr>
          <a:xfrm>
            <a:off x="3278400" y="0"/>
            <a:ext cx="5865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“good” forecast?</a:t>
            </a:r>
            <a:endParaRPr/>
          </a:p>
        </p:txBody>
      </p:sp>
      <p:sp>
        <p:nvSpPr>
          <p:cNvPr id="528" name="Google Shape;528;p50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Forecast: Joey Chestnut will win the hot dog eating contest in the US in 2019.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Verification: Who cares?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Forecasts are only useful when they have value (when they are </a:t>
            </a:r>
            <a:r>
              <a:rPr lang="en" b="1"/>
              <a:t>salient</a:t>
            </a:r>
            <a:r>
              <a:rPr lang="en"/>
              <a:t>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51"/>
          <p:cNvPicPr preferRelativeResize="0"/>
          <p:nvPr/>
        </p:nvPicPr>
        <p:blipFill rotWithShape="1">
          <a:blip r:embed="rId3">
            <a:alphaModFix/>
          </a:blip>
          <a:srcRect t="11971" b="11971"/>
          <a:stretch/>
        </p:blipFill>
        <p:spPr>
          <a:xfrm>
            <a:off x="0" y="-1"/>
            <a:ext cx="4562575" cy="39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1"/>
          <p:cNvPicPr preferRelativeResize="0"/>
          <p:nvPr/>
        </p:nvPicPr>
        <p:blipFill rotWithShape="1">
          <a:blip r:embed="rId4">
            <a:alphaModFix/>
          </a:blip>
          <a:srcRect l="11825" r="11833"/>
          <a:stretch/>
        </p:blipFill>
        <p:spPr>
          <a:xfrm>
            <a:off x="4581425" y="-1"/>
            <a:ext cx="4562575" cy="39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1"/>
          <p:cNvSpPr txBox="1">
            <a:spLocks noGrp="1"/>
          </p:cNvSpPr>
          <p:nvPr>
            <p:ph type="title"/>
          </p:nvPr>
        </p:nvSpPr>
        <p:spPr>
          <a:xfrm>
            <a:off x="838350" y="4094725"/>
            <a:ext cx="7467300" cy="9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Salience (value)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2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makes a good forecast?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1" name="Google Shape;541;p52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Value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Quality</a:t>
            </a:r>
            <a:endParaRPr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53"/>
          <p:cNvPicPr preferRelativeResize="0"/>
          <p:nvPr/>
        </p:nvPicPr>
        <p:blipFill rotWithShape="1">
          <a:blip r:embed="rId3">
            <a:alphaModFix/>
          </a:blip>
          <a:srcRect l="17909" r="17902"/>
          <a:stretch/>
        </p:blipFill>
        <p:spPr>
          <a:xfrm>
            <a:off x="3278400" y="0"/>
            <a:ext cx="5865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3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“good” forecast?</a:t>
            </a:r>
            <a:endParaRPr/>
          </a:p>
        </p:txBody>
      </p:sp>
      <p:sp>
        <p:nvSpPr>
          <p:cNvPr id="548" name="Google Shape;548;p53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Forecast: Chelsea will beat Manchester United 2-1.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Verification: Chelsea won 1-0.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Correctness is only one aspect of forecast </a:t>
            </a:r>
            <a:r>
              <a:rPr lang="en" b="1"/>
              <a:t>quality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4"/>
          <p:cNvPicPr preferRelativeResize="0"/>
          <p:nvPr/>
        </p:nvPicPr>
        <p:blipFill rotWithShape="1">
          <a:blip r:embed="rId3">
            <a:alphaModFix/>
          </a:blip>
          <a:srcRect t="3436" b="3436"/>
          <a:stretch/>
        </p:blipFill>
        <p:spPr>
          <a:xfrm>
            <a:off x="25" y="11280"/>
            <a:ext cx="9143982" cy="3201930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554" name="Google Shape;554;p54"/>
          <p:cNvSpPr txBox="1">
            <a:spLocks noGrp="1"/>
          </p:cNvSpPr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Some forecasts are deterministic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7"/>
          <p:cNvSpPr txBox="1">
            <a:spLocks noGrp="1"/>
          </p:cNvSpPr>
          <p:nvPr>
            <p:ph type="ctrTitle"/>
          </p:nvPr>
        </p:nvSpPr>
        <p:spPr>
          <a:xfrm>
            <a:off x="1130100" y="1742688"/>
            <a:ext cx="6883800" cy="16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https://www.youtube.com/watch?v=r_OQ8MZcb2Q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5"/>
          <p:cNvPicPr preferRelativeResize="0"/>
          <p:nvPr/>
        </p:nvPicPr>
        <p:blipFill rotWithShape="1">
          <a:blip r:embed="rId3">
            <a:alphaModFix/>
          </a:blip>
          <a:srcRect l="11508" r="11516"/>
          <a:stretch/>
        </p:blipFill>
        <p:spPr>
          <a:xfrm>
            <a:off x="3278400" y="0"/>
            <a:ext cx="5865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5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“good” forecast?</a:t>
            </a:r>
            <a:endParaRPr/>
          </a:p>
        </p:txBody>
      </p:sp>
      <p:sp>
        <p:nvSpPr>
          <p:cNvPr id="561" name="Google Shape;561;p55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Forecast:Tomorrow the water level will be 2.3 meters.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Verification: It was 2.5 meters, but still above our danger level..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Deterministic forecasts need to be evaluated regarding false alarms and missed events..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historical success</a:t>
            </a:r>
            <a:endParaRPr/>
          </a:p>
        </p:txBody>
      </p:sp>
      <p:graphicFrame>
        <p:nvGraphicFramePr>
          <p:cNvPr id="567" name="Google Shape;567;p56"/>
          <p:cNvGraphicFramePr/>
          <p:nvPr/>
        </p:nvGraphicFramePr>
        <p:xfrm>
          <a:off x="1524000" y="201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{A3DE1C17-C74E-478F-997C-0CEC20CE2ECA}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 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Yes forecast &gt;= p</a:t>
                      </a:r>
                      <a:endParaRPr sz="1100" b="1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historical success</a:t>
            </a:r>
            <a:endParaRPr/>
          </a:p>
        </p:txBody>
      </p:sp>
      <p:graphicFrame>
        <p:nvGraphicFramePr>
          <p:cNvPr id="573" name="Google Shape;573;p57"/>
          <p:cNvGraphicFramePr/>
          <p:nvPr/>
        </p:nvGraphicFramePr>
        <p:xfrm>
          <a:off x="1524000" y="201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{A3DE1C17-C74E-478F-997C-0CEC20CE2ECA}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 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Yes disaster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No disaster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Yes forecast &gt;= p</a:t>
                      </a:r>
                      <a:endParaRPr sz="1100" b="1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Hits </a:t>
                      </a:r>
                      <a:r>
                        <a:rPr lang="en" sz="1100" i="1"/>
                        <a:t>a(p)</a:t>
                      </a:r>
                      <a:endParaRPr sz="1100" i="1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False Alarm </a:t>
                      </a:r>
                      <a:r>
                        <a:rPr lang="en" sz="1100" i="1"/>
                        <a:t>b(p)</a:t>
                      </a:r>
                      <a:endParaRPr sz="1100" i="1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historical success</a:t>
            </a:r>
            <a:endParaRPr/>
          </a:p>
        </p:txBody>
      </p:sp>
      <p:graphicFrame>
        <p:nvGraphicFramePr>
          <p:cNvPr id="579" name="Google Shape;579;p58"/>
          <p:cNvGraphicFramePr/>
          <p:nvPr/>
        </p:nvGraphicFramePr>
        <p:xfrm>
          <a:off x="1524000" y="201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{A3DE1C17-C74E-478F-997C-0CEC20CE2ECA}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 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Yes disaster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No disaster</a:t>
                      </a:r>
                      <a:endParaRPr sz="1100" b="1"/>
                    </a:p>
                  </a:txBody>
                  <a:tcPr marL="68575" marR="68575" marT="91425" marB="91425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Yes forecast &gt;= p</a:t>
                      </a:r>
                      <a:endParaRPr sz="1100" b="1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Hits </a:t>
                      </a:r>
                      <a:r>
                        <a:rPr lang="en" sz="1100" i="1"/>
                        <a:t>a(p)</a:t>
                      </a:r>
                      <a:endParaRPr sz="1100" i="1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False Alarm </a:t>
                      </a:r>
                      <a:r>
                        <a:rPr lang="en" sz="1100" i="1"/>
                        <a:t>b(p)</a:t>
                      </a:r>
                      <a:endParaRPr sz="1100" i="1"/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No forecast &gt;= p</a:t>
                      </a:r>
                      <a:endParaRPr sz="1100" b="1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Miss </a:t>
                      </a:r>
                      <a:r>
                        <a:rPr lang="en" sz="1100" i="1"/>
                        <a:t>c(p)</a:t>
                      </a:r>
                      <a:endParaRPr sz="1100" i="1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Correct Rejection </a:t>
                      </a:r>
                      <a:r>
                        <a:rPr lang="en" sz="1100" i="1"/>
                        <a:t>d(p)</a:t>
                      </a:r>
                      <a:endParaRPr sz="1100" i="1"/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59"/>
          <p:cNvPicPr preferRelativeResize="0"/>
          <p:nvPr/>
        </p:nvPicPr>
        <p:blipFill rotWithShape="1">
          <a:blip r:embed="rId3">
            <a:alphaModFix amt="90000"/>
          </a:blip>
          <a:srcRect l="12298" r="12298"/>
          <a:stretch/>
        </p:blipFill>
        <p:spPr>
          <a:xfrm>
            <a:off x="5520950" y="1070675"/>
            <a:ext cx="2967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5" name="Google Shape;585;p59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Some forecasts are probabilistic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60"/>
          <p:cNvPicPr preferRelativeResize="0"/>
          <p:nvPr/>
        </p:nvPicPr>
        <p:blipFill rotWithShape="1">
          <a:blip r:embed="rId3">
            <a:alphaModFix/>
          </a:blip>
          <a:srcRect l="17929" r="17923"/>
          <a:stretch/>
        </p:blipFill>
        <p:spPr>
          <a:xfrm>
            <a:off x="3278400" y="0"/>
            <a:ext cx="5865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60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“good” forecast?</a:t>
            </a:r>
            <a:endParaRPr/>
          </a:p>
        </p:txBody>
      </p:sp>
      <p:sp>
        <p:nvSpPr>
          <p:cNvPr id="592" name="Google Shape;592;p60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Forecast: 20% chance of rain tomorrow.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Verification: It rained every time I issued a 20% forecast.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should have issued a 100% forecast. My probabilities were not </a:t>
            </a:r>
            <a:r>
              <a:rPr lang="en" b="1"/>
              <a:t>reliable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550" y="152400"/>
            <a:ext cx="35588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62"/>
          <p:cNvPicPr preferRelativeResize="0"/>
          <p:nvPr/>
        </p:nvPicPr>
        <p:blipFill rotWithShape="1">
          <a:blip r:embed="rId3">
            <a:alphaModFix/>
          </a:blip>
          <a:srcRect t="15359" b="15365"/>
          <a:stretch/>
        </p:blipFill>
        <p:spPr>
          <a:xfrm>
            <a:off x="3278400" y="0"/>
            <a:ext cx="58656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62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“good” forecast?</a:t>
            </a:r>
            <a:endParaRPr/>
          </a:p>
        </p:txBody>
      </p:sp>
      <p:sp>
        <p:nvSpPr>
          <p:cNvPr id="604" name="Google Shape;604;p62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Forecast: There is a 51% chance of this coin landing on “heads”.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Verification: Yes, but that is not giving us much difference from “climatology”.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Forecasts are most useful when the probabilities are </a:t>
            </a:r>
            <a:r>
              <a:rPr lang="en" b="1"/>
              <a:t>sharp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63"/>
          <p:cNvPicPr preferRelativeResize="0"/>
          <p:nvPr/>
        </p:nvPicPr>
        <p:blipFill rotWithShape="1">
          <a:blip r:embed="rId3">
            <a:alphaModFix/>
          </a:blip>
          <a:srcRect l="3184" r="3174"/>
          <a:stretch/>
        </p:blipFill>
        <p:spPr>
          <a:xfrm>
            <a:off x="2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63"/>
          <p:cNvSpPr txBox="1">
            <a:spLocks noGrp="1"/>
          </p:cNvSpPr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Sharpness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4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How well can we predict extreme events?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16" name="Google Shape;616;p64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 skill around the world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“good” forecast?</a:t>
            </a:r>
            <a:endParaRPr/>
          </a:p>
        </p:txBody>
      </p:sp>
      <p:sp>
        <p:nvSpPr>
          <p:cNvPr id="450" name="Google Shape;45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51" name="Google Shape;4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714500"/>
            <a:ext cx="76200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5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Heatwaves</a:t>
            </a:r>
            <a:endParaRPr/>
          </a:p>
        </p:txBody>
      </p:sp>
      <p:pic>
        <p:nvPicPr>
          <p:cNvPr id="622" name="Google Shape;62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535"/>
            <a:ext cx="9144001" cy="4808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6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6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9" name="Google Shape;62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535"/>
            <a:ext cx="9144001" cy="4808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7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67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6" name="Google Shape;63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8"/>
          <p:cNvSpPr txBox="1">
            <a:spLocks noGrp="1"/>
          </p:cNvSpPr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Droughts and Floods?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7307"/>
            <a:ext cx="9045925" cy="41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Tornado forecasts</a:t>
            </a:r>
            <a:endParaRPr/>
          </a:p>
        </p:txBody>
      </p:sp>
      <p:sp>
        <p:nvSpPr>
          <p:cNvPr id="457" name="Google Shape;457;p39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Forecasted a tornado would happen: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Correct! Tornado did happen: 3 times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False alarm! No tornado: 7 times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Forecasted no tornado: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Miss! Tornado did happen: 2 times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Correct! No tornado: 268 times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Tornado forecasts</a:t>
            </a:r>
            <a:endParaRPr/>
          </a:p>
        </p:txBody>
      </p:sp>
      <p:sp>
        <p:nvSpPr>
          <p:cNvPr id="463" name="Google Shape;463;p40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Forecasted a tornado would happen: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 b="1"/>
              <a:t>Correct! Tornado did happen: 3 times</a:t>
            </a: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False alarm! No tornado: 7 times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Forecasted no tornado: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Miss! Tornado did happen: 2 times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b="1"/>
              <a:t>Correct! No tornado: 267 times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Total correct: 3 + 267 = 270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"/>
          <p:cNvSpPr txBox="1">
            <a:spLocks noGrp="1"/>
          </p:cNvSpPr>
          <p:nvPr>
            <p:ph type="ctrTitle"/>
          </p:nvPr>
        </p:nvSpPr>
        <p:spPr>
          <a:xfrm>
            <a:off x="992425" y="2536400"/>
            <a:ext cx="3136800" cy="18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 good forecast?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>
            <a:spLocks noGrp="1"/>
          </p:cNvSpPr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1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day issue a “no tornado” forecast.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Miss! 5 tornadoes happened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b="1"/>
              <a:t>Correct! 275 days without tornadoes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Total correct: 275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3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makes a good forecast?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0" name="Google Shape;480;p43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Consistency</a:t>
            </a:r>
            <a:endParaRPr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Value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Quality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4"/>
          <p:cNvPicPr preferRelativeResize="0"/>
          <p:nvPr/>
        </p:nvPicPr>
        <p:blipFill rotWithShape="1">
          <a:blip r:embed="rId3">
            <a:alphaModFix/>
          </a:blip>
          <a:srcRect l="19174" r="19174"/>
          <a:stretch/>
        </p:blipFill>
        <p:spPr>
          <a:xfrm>
            <a:off x="3278400" y="0"/>
            <a:ext cx="5865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4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“good” forecast?</a:t>
            </a:r>
            <a:endParaRPr/>
          </a:p>
        </p:txBody>
      </p:sp>
      <p:sp>
        <p:nvSpPr>
          <p:cNvPr id="487" name="Google Shape;487;p44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Forecast: You will all give a 5-star evaluation of the Dialogue Platform.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Verification: I don’t actually think this, but I said it to influence you.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Forecasts are </a:t>
            </a:r>
            <a:r>
              <a:rPr lang="en" b="1"/>
              <a:t>consistent </a:t>
            </a:r>
            <a:r>
              <a:rPr lang="en"/>
              <a:t>when they match what the forecaster thinks.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D2880D3728A648A383F69F3E656670" ma:contentTypeVersion="16" ma:contentTypeDescription="Ein neues Dokument erstellen." ma:contentTypeScope="" ma:versionID="6e035a45c5cf3bfddd5ae2dabf34b4db">
  <xsd:schema xmlns:xsd="http://www.w3.org/2001/XMLSchema" xmlns:xs="http://www.w3.org/2001/XMLSchema" xmlns:p="http://schemas.microsoft.com/office/2006/metadata/properties" xmlns:ns2="65d51b78-80f6-4392-a00d-cf4b99659191" xmlns:ns3="407ee79b-0134-4c5c-ae38-23ae924262f9" targetNamespace="http://schemas.microsoft.com/office/2006/metadata/properties" ma:root="true" ma:fieldsID="7f8a0a3926fc7905b53bee68265e1f66" ns2:_="" ns3:_="">
    <xsd:import namespace="65d51b78-80f6-4392-a00d-cf4b99659191"/>
    <xsd:import namespace="407ee79b-0134-4c5c-ae38-23ae924262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51b78-80f6-4392-a00d-cf4b996591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b82049c-360d-45bf-97d1-ef84c0912770}" ma:internalName="TaxCatchAll" ma:showField="CatchAllData" ma:web="65d51b78-80f6-4392-a00d-cf4b996591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ee79b-0134-4c5c-ae38-23ae92426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4b42da31-f07d-4bc5-921b-0bfb276d62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7ee79b-0134-4c5c-ae38-23ae924262f9">
      <Terms xmlns="http://schemas.microsoft.com/office/infopath/2007/PartnerControls"/>
    </lcf76f155ced4ddcb4097134ff3c332f>
    <TaxCatchAll xmlns="65d51b78-80f6-4392-a00d-cf4b996591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07217F-C74C-4DA6-9C01-B320476C4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51b78-80f6-4392-a00d-cf4b99659191"/>
    <ds:schemaRef ds:uri="407ee79b-0134-4c5c-ae38-23ae92426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332ACA-632E-4413-BBD7-0F2387F61B48}">
  <ds:schemaRefs>
    <ds:schemaRef ds:uri="http://schemas.microsoft.com/office/2006/metadata/properties"/>
    <ds:schemaRef ds:uri="http://www.w3.org/XML/1998/namespace"/>
    <ds:schemaRef ds:uri="http://purl.org/dc/elements/1.1/"/>
    <ds:schemaRef ds:uri="407ee79b-0134-4c5c-ae38-23ae924262f9"/>
    <ds:schemaRef ds:uri="65d51b78-80f6-4392-a00d-cf4b996591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68F7D55-8AC6-4DD9-929E-66B0CC7512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Bildschirmpräsentation (16:9)</PresentationFormat>
  <Paragraphs>152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Arial</vt:lpstr>
      <vt:lpstr>Simple Light</vt:lpstr>
      <vt:lpstr>Is this a “good” forecast?</vt:lpstr>
      <vt:lpstr>https://www.youtube.com/watch?v=r_OQ8MZcb2Q </vt:lpstr>
      <vt:lpstr>What is a “good” forecast?</vt:lpstr>
      <vt:lpstr>Tornado forecasts</vt:lpstr>
      <vt:lpstr>Tornado forecasts</vt:lpstr>
      <vt:lpstr>Is this a good forecast?</vt:lpstr>
      <vt:lpstr>Comparison</vt:lpstr>
      <vt:lpstr>What makes a good forecast?</vt:lpstr>
      <vt:lpstr>What makes a “good” forecast?</vt:lpstr>
      <vt:lpstr>When might a forecaster say something different from what he/she really thinks will happen?</vt:lpstr>
      <vt:lpstr>What makes a good forecast?</vt:lpstr>
      <vt:lpstr>What makes a “good” forecast?</vt:lpstr>
      <vt:lpstr>What makes a “good” forecast?</vt:lpstr>
      <vt:lpstr>Seasonal forecasts</vt:lpstr>
      <vt:lpstr>What makes a “good” forecast?</vt:lpstr>
      <vt:lpstr>Salience (value)</vt:lpstr>
      <vt:lpstr>What makes a good forecast?</vt:lpstr>
      <vt:lpstr>What makes a “good” forecast?</vt:lpstr>
      <vt:lpstr>Some forecasts are deterministic</vt:lpstr>
      <vt:lpstr>What makes a “good” forecast?</vt:lpstr>
      <vt:lpstr>Evaluating historical success</vt:lpstr>
      <vt:lpstr>Evaluating historical success</vt:lpstr>
      <vt:lpstr>Evaluating historical success</vt:lpstr>
      <vt:lpstr>Some forecasts are probabilistic</vt:lpstr>
      <vt:lpstr>What makes a “good” forecast?</vt:lpstr>
      <vt:lpstr>PowerPoint-Präsentation</vt:lpstr>
      <vt:lpstr>What makes a “good” forecast?</vt:lpstr>
      <vt:lpstr>Sharpness</vt:lpstr>
      <vt:lpstr>How well can we predict extreme events?</vt:lpstr>
      <vt:lpstr>Heatwaves</vt:lpstr>
      <vt:lpstr>PowerPoint-Präsentation</vt:lpstr>
      <vt:lpstr>PowerPoint-Präsentation</vt:lpstr>
      <vt:lpstr>Droughts and Floods?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Sören Schneider</dc:creator>
  <cp:lastModifiedBy>Sören Schneider</cp:lastModifiedBy>
  <cp:revision>1</cp:revision>
  <dcterms:modified xsi:type="dcterms:W3CDTF">2026-04-10T16:01:35Z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0x01010021D2880D3728A648A383F69F3E656670</vt:lpwstr>
  </property>
</Properties>
</file>